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</p:sldIdLst>
  <p:sldSz cx="6858000" cy="9906000" type="A4"/>
  <p:notesSz cx="4565650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3198" y="6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330200"/>
            <a:ext cx="5829300" cy="6603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900" y="6934200"/>
            <a:ext cx="5143500" cy="13208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B64BF-DFE0-4AD7-8244-2A19029D69C4}" type="datetimeFigureOut">
              <a:rPr lang="ru-RU" smtClean="0"/>
              <a:t>17.04.2026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6750843" y="7000240"/>
            <a:ext cx="107157" cy="29057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50843" y="0"/>
            <a:ext cx="107157" cy="70002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3577E4-227D-4749-8449-7DA209C621C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B64BF-DFE0-4AD7-8244-2A19029D69C4}" type="datetimeFigureOut">
              <a:rPr lang="ru-RU" smtClean="0"/>
              <a:t>17.04.2026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577E4-227D-4749-8449-7DA209C621C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091268"/>
            <a:ext cx="5829300" cy="6241697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330202"/>
            <a:ext cx="5829300" cy="1540933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B64BF-DFE0-4AD7-8244-2A19029D69C4}" type="datetimeFigureOut">
              <a:rPr lang="ru-RU" smtClean="0"/>
              <a:t>17.04.2026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3577E4-227D-4749-8449-7DA209C621C3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23010" y="2274712"/>
            <a:ext cx="246888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7620" y="2274712"/>
            <a:ext cx="246888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B64BF-DFE0-4AD7-8244-2A19029D69C4}" type="datetimeFigureOut">
              <a:rPr lang="ru-RU" smtClean="0"/>
              <a:t>17.04.2026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577E4-227D-4749-8449-7DA209C621C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0724" y="2271776"/>
            <a:ext cx="2468880" cy="924101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20724" y="3263529"/>
            <a:ext cx="2468880" cy="55473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19906" y="2271776"/>
            <a:ext cx="2468880" cy="924101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19906" y="3263529"/>
            <a:ext cx="2468880" cy="55473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B64BF-DFE0-4AD7-8244-2A19029D69C4}" type="datetimeFigureOut">
              <a:rPr lang="ru-RU" smtClean="0"/>
              <a:t>17.04.2026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577E4-227D-4749-8449-7DA209C621C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B64BF-DFE0-4AD7-8244-2A19029D69C4}" type="datetimeFigureOut">
              <a:rPr lang="ru-RU" smtClean="0"/>
              <a:t>17.04.2026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577E4-227D-4749-8449-7DA209C621C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B64BF-DFE0-4AD7-8244-2A19029D69C4}" type="datetimeFigureOut">
              <a:rPr lang="ru-RU" smtClean="0"/>
              <a:t>17.04.2026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577E4-227D-4749-8449-7DA209C621C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2311400"/>
            <a:ext cx="3833813" cy="647192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311400"/>
            <a:ext cx="2256235" cy="647192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B64BF-DFE0-4AD7-8244-2A19029D69C4}" type="datetimeFigureOut">
              <a:rPr lang="ru-RU" smtClean="0"/>
              <a:t>17.04.2026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577E4-227D-4749-8449-7DA209C621C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6750843" y="7000240"/>
            <a:ext cx="107157" cy="29057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6750658" cy="700024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8255000"/>
            <a:ext cx="6115050" cy="6604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B64BF-DFE0-4AD7-8244-2A19029D69C4}" type="datetimeFigureOut">
              <a:rPr lang="ru-RU" smtClean="0"/>
              <a:t>17.04.2026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3577E4-227D-4749-8449-7DA209C621C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42900" y="7154333"/>
            <a:ext cx="6115050" cy="1100667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750843" y="0"/>
            <a:ext cx="107157" cy="70002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B64BF-DFE0-4AD7-8244-2A19029D69C4}" type="datetimeFigureOut">
              <a:rPr lang="ru-RU" smtClean="0"/>
              <a:t>17.04.2026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577E4-227D-4749-8449-7DA209C621C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B64BF-DFE0-4AD7-8244-2A19029D69C4}" type="datetimeFigureOut">
              <a:rPr lang="ru-RU" smtClean="0"/>
              <a:t>17.04.2026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577E4-227D-4749-8449-7DA209C621C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20593"/>
            <a:ext cx="4343400" cy="1981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531534"/>
            <a:ext cx="5715000" cy="63173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915401"/>
            <a:ext cx="2571750" cy="440267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809B64BF-DFE0-4AD7-8244-2A19029D69C4}" type="datetimeFigureOut">
              <a:rPr lang="ru-RU" smtClean="0"/>
              <a:t>17.04.2026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" y="9378598"/>
            <a:ext cx="2571750" cy="40999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5713686" y="8628054"/>
            <a:ext cx="190048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6E3577E4-227D-4749-8449-7DA209C621C3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6750843" y="0"/>
            <a:ext cx="107157" cy="1981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750843" y="1981200"/>
            <a:ext cx="107157" cy="7924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11" y="-113611"/>
            <a:ext cx="6659853" cy="10913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0955" indent="-20955" algn="ctr">
              <a:lnSpc>
                <a:spcPct val="115000"/>
              </a:lnSpc>
              <a:spcAft>
                <a:spcPts val="1000"/>
              </a:spcAft>
            </a:pPr>
            <a:endParaRPr lang="ru-RU" sz="200" b="1" i="1" dirty="0">
              <a:solidFill>
                <a:srgbClr val="FF0000"/>
              </a:solidFill>
              <a:effectLst/>
              <a:latin typeface="Times New Roman"/>
              <a:ea typeface="Calibri"/>
              <a:cs typeface="Times New Roman"/>
            </a:endParaRPr>
          </a:p>
          <a:p>
            <a:pPr marL="20955" indent="-20955" algn="ctr">
              <a:lnSpc>
                <a:spcPct val="115000"/>
              </a:lnSpc>
              <a:spcAft>
                <a:spcPts val="1000"/>
              </a:spcAft>
            </a:pPr>
            <a:r>
              <a:rPr lang="ru-RU" sz="1600" b="1" i="1" dirty="0">
                <a:solidFill>
                  <a:srgbClr val="FF0000"/>
                </a:solidFill>
                <a:effectLst/>
                <a:latin typeface="Times New Roman"/>
                <a:ea typeface="Calibri"/>
                <a:cs typeface="Times New Roman"/>
              </a:rPr>
              <a:t>Пакет документов  для  предоставления  в  ДШИ :</a:t>
            </a:r>
            <a:endParaRPr lang="ru-RU" dirty="0">
              <a:solidFill>
                <a:srgbClr val="FF0000"/>
              </a:solidFill>
              <a:effectLst/>
              <a:latin typeface="Times New Roman"/>
              <a:ea typeface="Calibri"/>
              <a:cs typeface="Times New Roman"/>
            </a:endParaRPr>
          </a:p>
          <a:p>
            <a:pPr marL="171450" lvl="0" indent="-171450" algn="just">
              <a:spcAft>
                <a:spcPts val="500"/>
              </a:spcAft>
              <a:buFont typeface="Wingdings" panose="05000000000000000000" pitchFamily="2" charset="2"/>
              <a:buChar char="Ø"/>
              <a:tabLst>
                <a:tab pos="444500" algn="l"/>
              </a:tabLst>
            </a:pPr>
            <a:r>
              <a:rPr lang="ru-RU" sz="1200" b="1" i="1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400" b="1" i="1" dirty="0">
                <a:ea typeface="Times New Roman"/>
                <a:cs typeface="Times New Roman"/>
              </a:rPr>
              <a:t>Заполненное  заявление </a:t>
            </a:r>
            <a:r>
              <a:rPr lang="ru-RU" sz="1400" i="1" dirty="0">
                <a:latin typeface="Times New Roman"/>
                <a:ea typeface="Times New Roman"/>
                <a:cs typeface="Times New Roman"/>
              </a:rPr>
              <a:t>(бланк у секретаря или на сайте);</a:t>
            </a:r>
            <a:endParaRPr lang="ru-RU" sz="1200" dirty="0">
              <a:latin typeface="Calibri"/>
              <a:ea typeface="Calibri"/>
              <a:cs typeface="Times New Roman"/>
            </a:endParaRPr>
          </a:p>
          <a:p>
            <a:pPr marL="171450" lvl="0" indent="-171450" algn="just">
              <a:spcAft>
                <a:spcPts val="500"/>
              </a:spcAft>
              <a:buFont typeface="Wingdings" panose="05000000000000000000" pitchFamily="2" charset="2"/>
              <a:buChar char="Ø"/>
              <a:tabLst>
                <a:tab pos="444500" algn="l"/>
              </a:tabLst>
            </a:pPr>
            <a:r>
              <a:rPr lang="ru-RU" sz="1400" b="1" i="1" dirty="0">
                <a:ea typeface="Times New Roman"/>
                <a:cs typeface="Times New Roman"/>
              </a:rPr>
              <a:t>Копия свидетельства о рождении ребенка </a:t>
            </a:r>
            <a:r>
              <a:rPr lang="ru-RU" sz="1200" dirty="0">
                <a:latin typeface="Times New Roman"/>
                <a:ea typeface="Times New Roman"/>
                <a:cs typeface="Times New Roman"/>
              </a:rPr>
              <a:t>(</a:t>
            </a:r>
            <a:r>
              <a:rPr lang="ru-RU" sz="1200" i="1" dirty="0">
                <a:latin typeface="Times New Roman"/>
                <a:ea typeface="Times New Roman"/>
                <a:cs typeface="Times New Roman"/>
              </a:rPr>
              <a:t>если </a:t>
            </a:r>
            <a:r>
              <a:rPr lang="ru-RU" sz="1200" i="1" dirty="0" err="1">
                <a:latin typeface="Times New Roman"/>
                <a:ea typeface="Times New Roman"/>
                <a:cs typeface="Times New Roman"/>
              </a:rPr>
              <a:t>св</a:t>
            </a:r>
            <a:r>
              <a:rPr lang="ru-RU" sz="1200" i="1" dirty="0">
                <a:latin typeface="Times New Roman"/>
                <a:ea typeface="Times New Roman"/>
                <a:cs typeface="Times New Roman"/>
              </a:rPr>
              <a:t>-во о рождении иностранного образца- нотариально заверенный перевод (копия) с отметкой о гражданстве);</a:t>
            </a:r>
            <a:r>
              <a:rPr lang="ru-RU" sz="1200" dirty="0">
                <a:latin typeface="Times New Roman"/>
                <a:ea typeface="Times New Roman"/>
                <a:cs typeface="Times New Roman"/>
              </a:rPr>
              <a:t> </a:t>
            </a:r>
            <a:endParaRPr lang="ru-RU" sz="1100" dirty="0">
              <a:latin typeface="Calibri"/>
              <a:ea typeface="Calibri"/>
              <a:cs typeface="Times New Roman"/>
            </a:endParaRPr>
          </a:p>
          <a:p>
            <a:pPr marL="171450" lvl="0" indent="-171450" algn="just">
              <a:spcAft>
                <a:spcPts val="500"/>
              </a:spcAft>
              <a:buFont typeface="Wingdings" panose="05000000000000000000" pitchFamily="2" charset="2"/>
              <a:buChar char="Ø"/>
              <a:tabLst>
                <a:tab pos="444500" algn="l"/>
              </a:tabLst>
            </a:pPr>
            <a:r>
              <a:rPr lang="ru-RU" sz="1400" b="1" i="1" dirty="0">
                <a:ea typeface="Times New Roman"/>
                <a:cs typeface="Times New Roman"/>
              </a:rPr>
              <a:t>Копия медицинского полиса ребенка;</a:t>
            </a:r>
            <a:endParaRPr lang="ru-RU" sz="1200" dirty="0">
              <a:ea typeface="Calibri"/>
              <a:cs typeface="Times New Roman"/>
            </a:endParaRPr>
          </a:p>
          <a:p>
            <a:pPr marL="171450" lvl="0" indent="-171450" algn="just">
              <a:spcAft>
                <a:spcPts val="500"/>
              </a:spcAft>
              <a:buFont typeface="Wingdings" panose="05000000000000000000" pitchFamily="2" charset="2"/>
              <a:buChar char="Ø"/>
              <a:tabLst>
                <a:tab pos="444500" algn="l"/>
              </a:tabLst>
            </a:pPr>
            <a:r>
              <a:rPr lang="ru-RU" sz="1400" b="1" i="1" dirty="0">
                <a:ea typeface="Times New Roman"/>
                <a:cs typeface="Times New Roman"/>
              </a:rPr>
              <a:t>Копия СНИЛС  ребенка</a:t>
            </a:r>
            <a:r>
              <a:rPr lang="ru-RU" sz="1400" b="1" i="1" dirty="0">
                <a:latin typeface="Times New Roman"/>
                <a:ea typeface="Times New Roman"/>
                <a:cs typeface="Times New Roman"/>
              </a:rPr>
              <a:t>; </a:t>
            </a:r>
            <a:endParaRPr lang="ru-RU" sz="1200" dirty="0">
              <a:latin typeface="Calibri"/>
              <a:ea typeface="Calibri"/>
              <a:cs typeface="Times New Roman"/>
            </a:endParaRPr>
          </a:p>
          <a:p>
            <a:pPr marL="171450" lvl="0" indent="-171450" algn="just">
              <a:spcAft>
                <a:spcPts val="500"/>
              </a:spcAft>
              <a:buFont typeface="Wingdings" panose="05000000000000000000" pitchFamily="2" charset="2"/>
              <a:buChar char="Ø"/>
              <a:tabLst>
                <a:tab pos="444500" algn="l"/>
              </a:tabLst>
            </a:pPr>
            <a:r>
              <a:rPr lang="ru-RU" sz="1400" b="1" i="1" dirty="0">
                <a:ea typeface="Times New Roman"/>
                <a:cs typeface="Times New Roman"/>
              </a:rPr>
              <a:t>Копия документа, подтверждающего проживание ребенка                                      в г. Москве</a:t>
            </a:r>
            <a:r>
              <a:rPr lang="ru-RU" sz="1400" b="1" i="1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400" i="1" dirty="0">
                <a:latin typeface="Times New Roman"/>
                <a:ea typeface="Times New Roman"/>
                <a:cs typeface="Times New Roman"/>
              </a:rPr>
              <a:t>(справка по Форме </a:t>
            </a:r>
            <a:r>
              <a:rPr lang="en-US" sz="1400" i="1" dirty="0">
                <a:latin typeface="Times New Roman"/>
                <a:ea typeface="Times New Roman"/>
                <a:cs typeface="Times New Roman"/>
              </a:rPr>
              <a:t>F</a:t>
            </a:r>
            <a:r>
              <a:rPr lang="ru-RU" sz="1400" i="1" dirty="0">
                <a:latin typeface="Times New Roman"/>
                <a:ea typeface="Times New Roman"/>
                <a:cs typeface="Times New Roman"/>
              </a:rPr>
              <a:t>8, выписка из домовой книги и т.п.)</a:t>
            </a:r>
            <a:endParaRPr lang="ru-RU" sz="1200" dirty="0">
              <a:latin typeface="Calibri"/>
              <a:ea typeface="Calibri"/>
              <a:cs typeface="Times New Roman"/>
            </a:endParaRPr>
          </a:p>
          <a:p>
            <a:pPr marL="171450" lvl="0" indent="-171450" algn="just">
              <a:spcAft>
                <a:spcPts val="500"/>
              </a:spcAft>
              <a:buFont typeface="Wingdings" panose="05000000000000000000" pitchFamily="2" charset="2"/>
              <a:buChar char="Ø"/>
              <a:tabLst>
                <a:tab pos="444500" algn="l"/>
              </a:tabLst>
            </a:pPr>
            <a:r>
              <a:rPr lang="ru-RU" sz="1400" b="1" i="1" dirty="0">
                <a:ea typeface="Times New Roman"/>
                <a:cs typeface="Times New Roman"/>
              </a:rPr>
              <a:t>Копия паспорта (2, 3 и 5 стр.) </a:t>
            </a:r>
            <a:r>
              <a:rPr lang="ru-RU" sz="1400" b="1" i="1" dirty="0">
                <a:latin typeface="Times New Roman"/>
                <a:ea typeface="Times New Roman"/>
                <a:cs typeface="Times New Roman"/>
              </a:rPr>
              <a:t>одного из родителя </a:t>
            </a:r>
          </a:p>
          <a:p>
            <a:pPr marL="171450" lvl="0" indent="-171450" algn="just">
              <a:spcAft>
                <a:spcPts val="500"/>
              </a:spcAft>
              <a:buFont typeface="Wingdings" panose="05000000000000000000" pitchFamily="2" charset="2"/>
              <a:buChar char="Ø"/>
              <a:tabLst>
                <a:tab pos="444500" algn="l"/>
              </a:tabLst>
            </a:pPr>
            <a:r>
              <a:rPr lang="ru-RU" sz="1400" b="1" i="1" dirty="0">
                <a:ea typeface="Times New Roman"/>
                <a:cs typeface="Times New Roman"/>
              </a:rPr>
              <a:t>Копия СНИЛС одного из родителя</a:t>
            </a:r>
            <a:r>
              <a:rPr lang="ru-RU" sz="1400" b="1" i="1" dirty="0">
                <a:latin typeface="Times New Roman"/>
                <a:ea typeface="Times New Roman"/>
                <a:cs typeface="Times New Roman"/>
              </a:rPr>
              <a:t>;</a:t>
            </a:r>
            <a:endParaRPr lang="ru-RU" sz="1200" dirty="0">
              <a:latin typeface="Calibri"/>
              <a:ea typeface="Calibri"/>
              <a:cs typeface="Times New Roman"/>
            </a:endParaRPr>
          </a:p>
          <a:p>
            <a:pPr marL="171450" lvl="0" indent="-171450" algn="just">
              <a:spcAft>
                <a:spcPts val="500"/>
              </a:spcAft>
              <a:buFont typeface="Wingdings" panose="05000000000000000000" pitchFamily="2" charset="2"/>
              <a:buChar char="Ø"/>
              <a:tabLst>
                <a:tab pos="444500" algn="l"/>
              </a:tabLst>
            </a:pPr>
            <a:r>
              <a:rPr lang="ru-RU" sz="1400" b="1" i="1" dirty="0">
                <a:ea typeface="Times New Roman"/>
                <a:cs typeface="Times New Roman"/>
              </a:rPr>
              <a:t>Фото  ребенка 3*4 – 2 шт.</a:t>
            </a:r>
            <a:endParaRPr lang="ru-RU" sz="1200" dirty="0">
              <a:ea typeface="Calibri"/>
              <a:cs typeface="Times New Roman"/>
            </a:endParaRPr>
          </a:p>
          <a:p>
            <a:pPr marL="171450" lvl="0" indent="-171450" algn="just">
              <a:spcAft>
                <a:spcPts val="500"/>
              </a:spcAft>
              <a:buFont typeface="Wingdings" panose="05000000000000000000" pitchFamily="2" charset="2"/>
              <a:buChar char="Ø"/>
              <a:tabLst>
                <a:tab pos="444500" algn="l"/>
              </a:tabLst>
            </a:pPr>
            <a:r>
              <a:rPr lang="ru-RU" sz="1400" b="1" i="1" dirty="0">
                <a:ea typeface="Times New Roman"/>
                <a:cs typeface="Times New Roman"/>
              </a:rPr>
              <a:t>Медицинская справка</a:t>
            </a:r>
            <a:r>
              <a:rPr lang="ru-RU" sz="1400" i="1" dirty="0">
                <a:latin typeface="Times New Roman"/>
                <a:ea typeface="Times New Roman"/>
                <a:cs typeface="Times New Roman"/>
              </a:rPr>
              <a:t>  подтверждающая  возможность  ребенка заниматься                                 </a:t>
            </a:r>
            <a:r>
              <a:rPr lang="ru-RU" sz="1400" b="1" i="1" u="sng" dirty="0">
                <a:latin typeface="Times New Roman"/>
                <a:ea typeface="Times New Roman"/>
                <a:cs typeface="Times New Roman"/>
              </a:rPr>
              <a:t>ПО КОНКРЕТНОМУ  НАПРАВЛЕНИЮ -  </a:t>
            </a:r>
            <a:r>
              <a:rPr lang="ru-RU" sz="1400" b="1" i="1" u="sng" dirty="0">
                <a:solidFill>
                  <a:srgbClr val="FF0000"/>
                </a:solidFill>
                <a:ea typeface="Times New Roman"/>
                <a:cs typeface="Times New Roman"/>
              </a:rPr>
              <a:t>Справка – ОБЯЗАТЕЛЬНА! И  необходима на каждую специальность </a:t>
            </a:r>
            <a:r>
              <a:rPr lang="ru-RU" sz="1200" i="1" u="sng" dirty="0">
                <a:ea typeface="Times New Roman"/>
                <a:cs typeface="Times New Roman"/>
              </a:rPr>
              <a:t>(как на музыкальный инструмент, так и на театральное, художественное и хореографическое направление!</a:t>
            </a:r>
            <a:endParaRPr lang="ru-RU" sz="1100" dirty="0">
              <a:ea typeface="Calibri"/>
              <a:cs typeface="Times New Roman"/>
            </a:endParaRPr>
          </a:p>
          <a:p>
            <a:pPr marL="171450" lvl="0" indent="-171450" algn="just">
              <a:spcAft>
                <a:spcPts val="500"/>
              </a:spcAft>
              <a:buFont typeface="Wingdings" panose="05000000000000000000" pitchFamily="2" charset="2"/>
              <a:buChar char="Ø"/>
              <a:tabLst>
                <a:tab pos="444500" algn="l"/>
              </a:tabLst>
            </a:pPr>
            <a:r>
              <a:rPr lang="ru-RU" sz="1400" b="1" i="1" dirty="0">
                <a:ea typeface="Times New Roman"/>
                <a:cs typeface="Times New Roman"/>
              </a:rPr>
              <a:t>Копию льготного удостоверения;</a:t>
            </a:r>
          </a:p>
          <a:p>
            <a:pPr marL="171450" lvl="0" indent="-171450">
              <a:spcAft>
                <a:spcPts val="500"/>
              </a:spcAft>
              <a:buFont typeface="Wingdings" panose="05000000000000000000" pitchFamily="2" charset="2"/>
              <a:buChar char="Ø"/>
              <a:tabLst>
                <a:tab pos="182563" algn="l"/>
              </a:tabLst>
            </a:pPr>
            <a:r>
              <a:rPr lang="ru-RU" sz="1400" b="1" i="1" dirty="0">
                <a:ea typeface="Times New Roman"/>
              </a:rPr>
              <a:t>Иные документы по желанию родителя</a:t>
            </a:r>
            <a:r>
              <a:rPr lang="ru-RU" sz="1400" dirty="0">
                <a:latin typeface="Times New Roman"/>
                <a:ea typeface="Times New Roman"/>
              </a:rPr>
              <a:t> (законного представителя) ребенка.</a:t>
            </a:r>
            <a:br>
              <a:rPr lang="ru-RU" sz="1200" dirty="0">
                <a:latin typeface="Times New Roman"/>
                <a:ea typeface="Times New Roman"/>
              </a:rPr>
            </a:br>
            <a:endParaRPr lang="ru-RU" sz="100" dirty="0">
              <a:latin typeface="Times New Roman"/>
              <a:ea typeface="Times New Roman"/>
            </a:endParaRPr>
          </a:p>
          <a:p>
            <a:pPr lvl="0" algn="ctr">
              <a:spcAft>
                <a:spcPts val="500"/>
              </a:spcAft>
              <a:tabLst>
                <a:tab pos="182563" algn="l"/>
              </a:tabLst>
            </a:pPr>
            <a:r>
              <a:rPr lang="ru-RU" sz="1400" b="1" i="1" dirty="0">
                <a:solidFill>
                  <a:srgbClr val="002060"/>
                </a:solidFill>
                <a:latin typeface="Cambria"/>
                <a:ea typeface="Times New Roman"/>
              </a:rPr>
              <a:t>Для  детей ПЕРЕВОДОМ из других школ</a:t>
            </a:r>
            <a:r>
              <a:rPr lang="ru-RU" sz="2000" i="1" dirty="0">
                <a:solidFill>
                  <a:srgbClr val="002060"/>
                </a:solidFill>
                <a:latin typeface="Cambria"/>
                <a:ea typeface="Times New Roman"/>
              </a:rPr>
              <a:t>:</a:t>
            </a:r>
            <a:endParaRPr lang="ru-RU" sz="2000" dirty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i="1" dirty="0">
                <a:latin typeface="Cambria"/>
                <a:ea typeface="Times New Roman"/>
              </a:rPr>
              <a:t>- </a:t>
            </a:r>
            <a:r>
              <a:rPr lang="ru-RU" sz="1400" i="1" dirty="0">
                <a:ea typeface="Times New Roman"/>
              </a:rPr>
              <a:t>Академическая справка школы</a:t>
            </a:r>
            <a:r>
              <a:rPr lang="ru-RU" sz="1400" i="1" dirty="0">
                <a:latin typeface="Cambria"/>
                <a:ea typeface="Times New Roman"/>
              </a:rPr>
              <a:t>.</a:t>
            </a:r>
            <a:endParaRPr lang="ru-RU" sz="2000" dirty="0">
              <a:latin typeface="Times New Roman"/>
              <a:ea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i="1" dirty="0">
                <a:latin typeface="Cambria"/>
                <a:ea typeface="Times New Roman"/>
              </a:rPr>
              <a:t>- </a:t>
            </a:r>
            <a:r>
              <a:rPr lang="ru-RU" sz="1400" i="1" dirty="0">
                <a:ea typeface="Times New Roman"/>
              </a:rPr>
              <a:t>Индивидуальный план учащегося </a:t>
            </a:r>
            <a:r>
              <a:rPr lang="ru-RU" sz="1400" i="1" dirty="0">
                <a:ea typeface="Calibri"/>
              </a:rPr>
              <a:t> </a:t>
            </a:r>
            <a:r>
              <a:rPr lang="ru-RU" sz="1100" i="1" dirty="0">
                <a:latin typeface="Cambria"/>
                <a:ea typeface="Calibri"/>
              </a:rPr>
              <a:t>(Оригинал или заверенную копию)</a:t>
            </a:r>
            <a:endParaRPr lang="ru-RU" sz="1400" b="1" i="1" dirty="0">
              <a:solidFill>
                <a:srgbClr val="002060"/>
              </a:solidFill>
              <a:latin typeface="Cambria"/>
              <a:ea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400" b="1" i="1" dirty="0">
                <a:solidFill>
                  <a:srgbClr val="002060"/>
                </a:solidFill>
                <a:latin typeface="Cambria"/>
                <a:ea typeface="Times New Roman"/>
              </a:rPr>
              <a:t>Для  детей с ограниченными возможностями</a:t>
            </a:r>
            <a:r>
              <a:rPr lang="ru-RU" sz="2000" i="1" dirty="0">
                <a:solidFill>
                  <a:srgbClr val="002060"/>
                </a:solidFill>
                <a:latin typeface="Cambria"/>
                <a:ea typeface="Times New Roman"/>
              </a:rPr>
              <a:t>:</a:t>
            </a:r>
            <a:endParaRPr lang="ru-RU" sz="2000" dirty="0">
              <a:solidFill>
                <a:srgbClr val="002060"/>
              </a:solidFill>
              <a:effectLst/>
              <a:latin typeface="Times New Roman"/>
              <a:ea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i="1" dirty="0">
                <a:latin typeface="Cambria"/>
                <a:ea typeface="Times New Roman"/>
              </a:rPr>
              <a:t>- </a:t>
            </a:r>
            <a:r>
              <a:rPr lang="ru-RU" sz="1400" i="1" dirty="0">
                <a:ea typeface="Times New Roman"/>
              </a:rPr>
              <a:t>Копию справки </a:t>
            </a:r>
            <a:r>
              <a:rPr lang="ru-RU" sz="1200" i="1" dirty="0">
                <a:ea typeface="Times New Roman"/>
              </a:rPr>
              <a:t>(удостоверения) </a:t>
            </a:r>
            <a:r>
              <a:rPr lang="ru-RU" sz="1400" i="1" dirty="0">
                <a:ea typeface="Times New Roman"/>
              </a:rPr>
              <a:t>инвалидности</a:t>
            </a:r>
            <a:r>
              <a:rPr lang="ru-RU" sz="1400" i="1" dirty="0">
                <a:latin typeface="Cambria"/>
                <a:ea typeface="Times New Roman"/>
              </a:rPr>
              <a:t>.</a:t>
            </a:r>
            <a:endParaRPr lang="ru-RU" sz="2000" dirty="0">
              <a:effectLst/>
              <a:latin typeface="Times New Roman"/>
              <a:ea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i="1" dirty="0">
                <a:latin typeface="Cambria"/>
                <a:ea typeface="Times New Roman"/>
              </a:rPr>
              <a:t>- </a:t>
            </a:r>
            <a:r>
              <a:rPr lang="ru-RU" sz="1400" i="1" dirty="0">
                <a:ea typeface="Times New Roman"/>
              </a:rPr>
              <a:t>Копию  выписки  </a:t>
            </a:r>
            <a:r>
              <a:rPr lang="ru-RU" sz="1400" i="1" dirty="0">
                <a:ea typeface="Calibri"/>
              </a:rPr>
              <a:t>ПМПК </a:t>
            </a:r>
            <a:r>
              <a:rPr lang="ru-RU" sz="1100" i="1" dirty="0">
                <a:latin typeface="Cambria"/>
                <a:ea typeface="Calibri"/>
              </a:rPr>
              <a:t>(Психолого-медико- педагогическая комиссия )</a:t>
            </a:r>
            <a:endParaRPr lang="ru-RU" b="1" i="1" dirty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1050" b="1" i="1" dirty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/>
                <a:ea typeface="Times New Roman"/>
              </a:rPr>
              <a:t>ВНИМАНИЕ !!!</a:t>
            </a:r>
          </a:p>
          <a:p>
            <a:pPr marL="342900" lvl="0" indent="-342900" algn="ctr">
              <a:lnSpc>
                <a:spcPct val="150000"/>
              </a:lnSpc>
              <a:spcAft>
                <a:spcPts val="0"/>
              </a:spcAft>
              <a:tabLst>
                <a:tab pos="201295" algn="l"/>
              </a:tabLst>
            </a:pPr>
            <a:r>
              <a:rPr lang="ru-RU" sz="1400" spc="300" dirty="0">
                <a:ln w="0"/>
                <a:latin typeface="+mj-lt"/>
                <a:ea typeface="Times New Roman"/>
              </a:rPr>
              <a:t>ДОКУМЕНТЫ   ПРИНИМАЮТСЯ   </a:t>
            </a:r>
          </a:p>
          <a:p>
            <a:pPr marL="342900" lvl="0" indent="-342900" algn="ctr">
              <a:lnSpc>
                <a:spcPct val="150000"/>
              </a:lnSpc>
              <a:spcAft>
                <a:spcPts val="0"/>
              </a:spcAft>
              <a:tabLst>
                <a:tab pos="201295" algn="l"/>
              </a:tabLst>
            </a:pPr>
            <a:r>
              <a:rPr lang="ru-RU" sz="1400" spc="300" dirty="0">
                <a:ln w="0"/>
                <a:latin typeface="+mj-lt"/>
                <a:ea typeface="Times New Roman"/>
              </a:rPr>
              <a:t>ТОЛЬКО </a:t>
            </a:r>
            <a:r>
              <a:rPr lang="ru-RU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Times New Roman"/>
              </a:rPr>
              <a:t> </a:t>
            </a:r>
            <a:r>
              <a:rPr lang="ru-RU" sz="1400" spc="600" dirty="0">
                <a:ln w="0"/>
                <a:latin typeface="+mj-lt"/>
                <a:ea typeface="Times New Roman"/>
              </a:rPr>
              <a:t>ПОЛНЫМ  ПАКЕТОМ !!</a:t>
            </a:r>
          </a:p>
          <a:p>
            <a:pPr marL="342900" lvl="0" indent="-342900" algn="just">
              <a:spcAft>
                <a:spcPts val="0"/>
              </a:spcAft>
              <a:tabLst>
                <a:tab pos="201295" algn="l"/>
              </a:tabLst>
            </a:pPr>
            <a:r>
              <a:rPr lang="ru-RU" sz="1400" b="1" i="1" dirty="0">
                <a:latin typeface="Times New Roman"/>
                <a:ea typeface="Times New Roman"/>
              </a:rPr>
              <a:t> </a:t>
            </a: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201295" algn="l"/>
              </a:tabLst>
            </a:pPr>
            <a:r>
              <a:rPr lang="ru-RU" sz="1400" b="1" i="1" dirty="0">
                <a:ea typeface="Times New Roman"/>
              </a:rPr>
              <a:t>Пакет  документов  подаётся  на каждое направление  отдельно.  </a:t>
            </a:r>
            <a:r>
              <a:rPr lang="ru-RU" sz="1100" i="1" dirty="0">
                <a:ea typeface="Times New Roman"/>
              </a:rPr>
              <a:t>( Несколько заявлений, столько же пакетов документов.) </a:t>
            </a:r>
            <a:endParaRPr lang="ru-RU" sz="2000" dirty="0">
              <a:effectLst/>
              <a:ea typeface="Times New Roman"/>
            </a:endParaRP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201295" algn="l"/>
              </a:tabLst>
            </a:pPr>
            <a:r>
              <a:rPr lang="ru-RU" sz="1400" b="1" i="1" dirty="0">
                <a:ea typeface="Times New Roman"/>
              </a:rPr>
              <a:t>ДШИ  копий  НЕ ДЕЛАЕТ  !!!</a:t>
            </a:r>
          </a:p>
          <a:p>
            <a:pPr marL="285750" indent="-285750" algn="just">
              <a:buFont typeface="Wingdings" panose="05000000000000000000" pitchFamily="2" charset="2"/>
              <a:buChar char="ü"/>
              <a:tabLst>
                <a:tab pos="201295" algn="l"/>
              </a:tabLst>
            </a:pPr>
            <a:r>
              <a:rPr lang="ru-RU" sz="1400" i="1" dirty="0">
                <a:effectLst/>
                <a:ea typeface="Times New Roman"/>
              </a:rPr>
              <a:t>Информацию </a:t>
            </a:r>
            <a:r>
              <a:rPr lang="ru-RU" sz="1400" i="1" dirty="0">
                <a:ea typeface="Times New Roman"/>
              </a:rPr>
              <a:t>о порядке приёма в школу искусств и  с Формой проведения отбора и требованиях, предъявляемых к уровню творческих способностей  поступающих  на  обучение Вы </a:t>
            </a:r>
            <a:r>
              <a:rPr lang="ru-RU" sz="1400" i="1" dirty="0">
                <a:effectLst/>
                <a:ea typeface="Times New Roman"/>
              </a:rPr>
              <a:t>можете ознакомиться на </a:t>
            </a:r>
            <a:r>
              <a:rPr lang="ru-RU" sz="1400" i="1" dirty="0">
                <a:ea typeface="Calibri"/>
                <a:cs typeface="Times New Roman"/>
              </a:rPr>
              <a:t>сайте ДШИ: </a:t>
            </a:r>
            <a:r>
              <a:rPr lang="ru-RU" sz="1400" b="1" i="1" u="sng" spc="300" dirty="0">
                <a:solidFill>
                  <a:srgbClr val="7030A0"/>
                </a:solidFill>
                <a:ea typeface="Calibri"/>
                <a:cs typeface="Times New Roman"/>
              </a:rPr>
              <a:t>http://moskovskiy.arts.mos.ru</a:t>
            </a:r>
            <a:r>
              <a:rPr lang="ru-RU" sz="1400" i="1" dirty="0">
                <a:ea typeface="Calibri"/>
                <a:cs typeface="Times New Roman"/>
              </a:rPr>
              <a:t>, или на стойке                                    у администратора </a:t>
            </a:r>
            <a:r>
              <a:rPr lang="ru-RU" sz="1400" b="1" i="1" dirty="0">
                <a:ea typeface="Calibri"/>
                <a:cs typeface="Times New Roman"/>
              </a:rPr>
              <a:t>на 1 этаже школы</a:t>
            </a:r>
            <a:r>
              <a:rPr lang="ru-RU" sz="1400" i="1" dirty="0">
                <a:ea typeface="Calibri"/>
                <a:cs typeface="Times New Roman"/>
              </a:rPr>
              <a:t>.</a:t>
            </a:r>
            <a:endParaRPr lang="ru-RU" sz="1400" dirty="0">
              <a:effectLst/>
              <a:ea typeface="Times New Roman"/>
            </a:endParaRPr>
          </a:p>
          <a:p>
            <a:pPr marL="201295" indent="-180340" algn="just">
              <a:spcAft>
                <a:spcPts val="0"/>
              </a:spcAft>
              <a:tabLst>
                <a:tab pos="201295" algn="l"/>
              </a:tabLst>
            </a:pPr>
            <a:r>
              <a:rPr lang="ru-RU" sz="600" b="1" i="1" dirty="0">
                <a:latin typeface="Times New Roman"/>
                <a:ea typeface="Times New Roman"/>
              </a:rPr>
              <a:t> </a:t>
            </a:r>
            <a:endParaRPr lang="ru-RU" sz="1100" b="1" i="1" dirty="0">
              <a:latin typeface="Times New Roman"/>
              <a:ea typeface="Times New Roman"/>
            </a:endParaRPr>
          </a:p>
          <a:p>
            <a:pPr algn="ctr">
              <a:spcAft>
                <a:spcPts val="1000"/>
              </a:spcAft>
            </a:pPr>
            <a:endParaRPr lang="ru-RU" sz="300" b="1" i="1" dirty="0">
              <a:effectLst/>
              <a:latin typeface="Times New Roman"/>
              <a:ea typeface="Calibri"/>
              <a:cs typeface="Times New Roman"/>
            </a:endParaRPr>
          </a:p>
          <a:p>
            <a:pPr algn="ctr">
              <a:spcAft>
                <a:spcPts val="1000"/>
              </a:spcAft>
            </a:pPr>
            <a:endParaRPr lang="ru-RU" sz="1400" b="1" i="1" dirty="0">
              <a:latin typeface="Times New Roman"/>
              <a:ea typeface="Calibri"/>
              <a:cs typeface="Times New Roman"/>
            </a:endParaRPr>
          </a:p>
          <a:p>
            <a:pPr algn="ctr">
              <a:spcAft>
                <a:spcPts val="1000"/>
              </a:spcAft>
            </a:pPr>
            <a:endParaRPr lang="ru-RU" sz="100" b="1" i="1" dirty="0">
              <a:effectLst/>
              <a:latin typeface="Times New Roman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1004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56690" y="3296816"/>
            <a:ext cx="5688632" cy="4103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ru-RU" sz="2000" b="1" i="1" dirty="0">
                <a:solidFill>
                  <a:srgbClr val="000000"/>
                </a:solidFill>
                <a:ea typeface="Calibri"/>
                <a:cs typeface="Times New Roman"/>
              </a:rPr>
              <a:t>Понедельник   и  четверг:</a:t>
            </a:r>
            <a:r>
              <a:rPr lang="ru-RU" sz="2000" dirty="0">
                <a:solidFill>
                  <a:srgbClr val="000000"/>
                </a:solidFill>
                <a:ea typeface="Calibri"/>
                <a:cs typeface="Times New Roman"/>
              </a:rPr>
              <a:t>  с 12.00 до 19.00</a:t>
            </a:r>
          </a:p>
          <a:p>
            <a:pPr algn="ctr">
              <a:spcAft>
                <a:spcPts val="1000"/>
              </a:spcAft>
            </a:pPr>
            <a:r>
              <a:rPr lang="ru-RU" sz="2000" dirty="0">
                <a:solidFill>
                  <a:srgbClr val="000000"/>
                </a:solidFill>
                <a:ea typeface="Calibri"/>
                <a:cs typeface="Times New Roman"/>
              </a:rPr>
              <a:t>  </a:t>
            </a:r>
            <a:r>
              <a:rPr lang="ru-RU" sz="1600" dirty="0">
                <a:solidFill>
                  <a:srgbClr val="000000"/>
                </a:solidFill>
                <a:ea typeface="Calibri"/>
                <a:cs typeface="Times New Roman"/>
              </a:rPr>
              <a:t>(обед с 14:00 до 15:00 </a:t>
            </a:r>
            <a:r>
              <a:rPr lang="ru-RU" sz="1600" b="1" i="1" dirty="0">
                <a:solidFill>
                  <a:srgbClr val="000000"/>
                </a:solidFill>
                <a:ea typeface="Calibri"/>
                <a:cs typeface="Times New Roman"/>
              </a:rPr>
              <a:t> </a:t>
            </a:r>
            <a:r>
              <a:rPr lang="ru-RU" sz="1600" dirty="0">
                <a:solidFill>
                  <a:srgbClr val="000000"/>
                </a:solidFill>
                <a:ea typeface="Calibri"/>
                <a:cs typeface="Times New Roman"/>
              </a:rPr>
              <a:t>)</a:t>
            </a:r>
            <a:endParaRPr lang="ru-RU" sz="1600" b="1" i="1" dirty="0">
              <a:solidFill>
                <a:srgbClr val="000000"/>
              </a:solidFill>
              <a:ea typeface="Calibri"/>
              <a:cs typeface="Times New Roman"/>
            </a:endParaRPr>
          </a:p>
          <a:p>
            <a:pPr lvl="0" algn="ctr">
              <a:spcAft>
                <a:spcPts val="1000"/>
              </a:spcAft>
            </a:pPr>
            <a:r>
              <a:rPr lang="ru-RU" sz="2400" b="1" i="1" dirty="0">
                <a:solidFill>
                  <a:srgbClr val="000000"/>
                </a:solidFill>
                <a:ea typeface="Calibri"/>
                <a:cs typeface="Times New Roman"/>
              </a:rPr>
              <a:t>Вторник</a:t>
            </a:r>
            <a:r>
              <a:rPr lang="ru-RU" sz="2400" dirty="0">
                <a:solidFill>
                  <a:srgbClr val="000000"/>
                </a:solidFill>
                <a:ea typeface="Calibri"/>
                <a:cs typeface="Times New Roman"/>
              </a:rPr>
              <a:t> с 12.00 до 17.00 </a:t>
            </a:r>
          </a:p>
          <a:p>
            <a:pPr lvl="0" algn="ctr">
              <a:spcAft>
                <a:spcPts val="1000"/>
              </a:spcAft>
            </a:pPr>
            <a:r>
              <a:rPr lang="ru-RU" sz="1600" dirty="0">
                <a:solidFill>
                  <a:srgbClr val="000000"/>
                </a:solidFill>
                <a:ea typeface="Calibri"/>
                <a:cs typeface="Times New Roman"/>
              </a:rPr>
              <a:t>(обед с 14:00 до 15:00)</a:t>
            </a:r>
          </a:p>
          <a:p>
            <a:pPr lvl="0" algn="ctr">
              <a:spcAft>
                <a:spcPts val="1000"/>
              </a:spcAft>
            </a:pPr>
            <a:endParaRPr lang="ru-RU" sz="1600" dirty="0">
              <a:solidFill>
                <a:srgbClr val="000000"/>
              </a:solidFill>
              <a:ea typeface="Calibri"/>
              <a:cs typeface="Times New Roman"/>
            </a:endParaRPr>
          </a:p>
          <a:p>
            <a:pPr lvl="0" algn="ctr">
              <a:spcAft>
                <a:spcPts val="1000"/>
              </a:spcAft>
            </a:pPr>
            <a:r>
              <a:rPr lang="ru-RU" sz="2400" i="1" dirty="0">
                <a:solidFill>
                  <a:srgbClr val="000000"/>
                </a:solidFill>
                <a:ea typeface="Calibri"/>
                <a:cs typeface="Times New Roman"/>
              </a:rPr>
              <a:t>В каникулярные дни до 17.00</a:t>
            </a:r>
          </a:p>
          <a:p>
            <a:pPr lvl="0" algn="ctr">
              <a:spcAft>
                <a:spcPts val="1000"/>
              </a:spcAft>
            </a:pPr>
            <a:endParaRPr lang="ru-RU" sz="2000" i="1" dirty="0">
              <a:solidFill>
                <a:srgbClr val="000000"/>
              </a:solidFill>
              <a:ea typeface="Calibri"/>
              <a:cs typeface="Times New Roman"/>
            </a:endParaRPr>
          </a:p>
          <a:p>
            <a:pPr lvl="0" algn="ctr">
              <a:spcAft>
                <a:spcPts val="1000"/>
              </a:spcAft>
            </a:pPr>
            <a:br>
              <a:rPr lang="ru-RU" sz="600" dirty="0">
                <a:solidFill>
                  <a:srgbClr val="000000"/>
                </a:solidFill>
                <a:ea typeface="Calibri"/>
                <a:cs typeface="Times New Roman"/>
              </a:rPr>
            </a:br>
            <a:r>
              <a:rPr lang="ru-RU" sz="2400" b="1" i="1" dirty="0">
                <a:solidFill>
                  <a:srgbClr val="7030A0"/>
                </a:solidFill>
                <a:ea typeface="Calibri"/>
                <a:cs typeface="Times New Roman"/>
              </a:rPr>
              <a:t>в СРЕДУ и ПЯТНИЦУ приёма НЕТ– </a:t>
            </a:r>
          </a:p>
          <a:p>
            <a:pPr lvl="0" algn="ctr">
              <a:spcAft>
                <a:spcPts val="1000"/>
              </a:spcAft>
            </a:pPr>
            <a:r>
              <a:rPr lang="ru-RU" sz="2400" b="1" i="1" dirty="0">
                <a:solidFill>
                  <a:srgbClr val="000000"/>
                </a:solidFill>
                <a:ea typeface="Calibri"/>
                <a:cs typeface="Times New Roman"/>
              </a:rPr>
              <a:t>работа с документами</a:t>
            </a:r>
            <a:endParaRPr lang="ru-RU" sz="3200" b="1" dirty="0">
              <a:solidFill>
                <a:srgbClr val="000000"/>
              </a:solidFill>
              <a:ea typeface="Calibri"/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64704" y="7592231"/>
            <a:ext cx="532859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spc="300" dirty="0">
                <a:solidFill>
                  <a:schemeClr val="accent5">
                    <a:lumMod val="75000"/>
                  </a:schemeClr>
                </a:solidFill>
                <a:ea typeface="Calibri"/>
                <a:cs typeface="Times New Roman"/>
              </a:rPr>
              <a:t>http://moskovskiy.arts.mos.ru</a:t>
            </a:r>
            <a:endParaRPr lang="ru-RU" sz="2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65285" y="8184068"/>
            <a:ext cx="35205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Comic Sans MS" panose="030F0702030302020204" pitchFamily="66" charset="0"/>
              </a:rPr>
              <a:t>dshimoskow@culture.mos.ru</a:t>
            </a:r>
            <a:endParaRPr lang="ru-RU" sz="2000" dirty="0">
              <a:latin typeface="Comic Sans MS" panose="030F0702030302020204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345004" y="8553400"/>
            <a:ext cx="28841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Comic Sans MS" panose="030F0702030302020204" pitchFamily="66" charset="0"/>
              </a:rPr>
              <a:t>iskusstvo-msk@mail.ru</a:t>
            </a:r>
            <a:endParaRPr lang="ru-RU" sz="2000" dirty="0">
              <a:latin typeface="Comic Sans MS" panose="030F0702030302020204" pitchFamily="66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15122" y="9090470"/>
            <a:ext cx="3429000" cy="46474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spc="300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+7 (991) 872-06-71 </a:t>
            </a: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19" t="33612" r="119" b="33735"/>
          <a:stretch/>
        </p:blipFill>
        <p:spPr bwMode="auto">
          <a:xfrm>
            <a:off x="-227815" y="-2827"/>
            <a:ext cx="7048500" cy="3083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32139" y="700986"/>
            <a:ext cx="532859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Comic Sans MS" panose="030F0702030302020204" pitchFamily="66" charset="0"/>
                <a:ea typeface="Times New Roman"/>
              </a:rPr>
              <a:t>ГРАФИК   ПРИЁМА   РОДИТЕЛЕЙ</a:t>
            </a:r>
          </a:p>
          <a:p>
            <a:pPr algn="ctr"/>
            <a:endParaRPr lang="ru-RU" sz="800" dirty="0">
              <a:solidFill>
                <a:srgbClr val="002060"/>
              </a:solidFill>
              <a:latin typeface="Comic Sans MS" panose="030F0702030302020204" pitchFamily="66" charset="0"/>
              <a:ea typeface="Calibri"/>
              <a:cs typeface="Times New Roman"/>
            </a:endParaRPr>
          </a:p>
          <a:p>
            <a:pPr algn="ctr"/>
            <a:r>
              <a:rPr lang="ru-RU" sz="1400" dirty="0">
                <a:solidFill>
                  <a:srgbClr val="002060"/>
                </a:solidFill>
                <a:latin typeface="Comic Sans MS" panose="030F0702030302020204" pitchFamily="66" charset="0"/>
                <a:ea typeface="Calibri"/>
                <a:cs typeface="Times New Roman"/>
              </a:rPr>
              <a:t>По адресу:</a:t>
            </a:r>
          </a:p>
          <a:p>
            <a:pPr algn="ctr"/>
            <a:endParaRPr lang="ru-RU" sz="600" dirty="0">
              <a:solidFill>
                <a:srgbClr val="002060"/>
              </a:solidFill>
              <a:latin typeface="Comic Sans MS" panose="030F0702030302020204" pitchFamily="66" charset="0"/>
              <a:ea typeface="Calibri"/>
              <a:cs typeface="Times New Roman"/>
            </a:endParaRPr>
          </a:p>
          <a:p>
            <a:pPr algn="ctr"/>
            <a:endParaRPr lang="ru-RU" i="1" dirty="0">
              <a:solidFill>
                <a:srgbClr val="002060"/>
              </a:solidFill>
              <a:latin typeface="Comic Sans MS" panose="030F0702030302020204" pitchFamily="66" charset="0"/>
              <a:ea typeface="Calibri"/>
              <a:cs typeface="Times New Roman"/>
            </a:endParaRPr>
          </a:p>
          <a:p>
            <a:pPr algn="ctr"/>
            <a:r>
              <a:rPr lang="ru-RU" b="1" spc="300" dirty="0">
                <a:solidFill>
                  <a:srgbClr val="002060"/>
                </a:solidFill>
                <a:latin typeface="Comic Sans MS" panose="030F0702030302020204" pitchFamily="66" charset="0"/>
                <a:ea typeface="Calibri"/>
                <a:cs typeface="Times New Roman"/>
              </a:rPr>
              <a:t>г. Московский, </a:t>
            </a:r>
            <a:r>
              <a:rPr lang="ru-RU" b="1" spc="300" dirty="0" err="1">
                <a:solidFill>
                  <a:srgbClr val="002060"/>
                </a:solidFill>
                <a:latin typeface="Comic Sans MS" panose="030F0702030302020204" pitchFamily="66" charset="0"/>
                <a:ea typeface="Calibri"/>
                <a:cs typeface="Times New Roman"/>
              </a:rPr>
              <a:t>ул.Никитина</a:t>
            </a:r>
            <a:r>
              <a:rPr lang="ru-RU" b="1" spc="300" dirty="0">
                <a:solidFill>
                  <a:srgbClr val="002060"/>
                </a:solidFill>
                <a:latin typeface="Comic Sans MS" panose="030F0702030302020204" pitchFamily="66" charset="0"/>
                <a:ea typeface="Calibri"/>
                <a:cs typeface="Times New Roman"/>
              </a:rPr>
              <a:t>, 7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7808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ая">
  <a:themeElements>
    <a:clrScheme name="Главная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Главная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ая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788</TotalTime>
  <Words>366</Words>
  <Application>Microsoft Office PowerPoint</Application>
  <PresentationFormat>Лист A4 (210x297 мм)</PresentationFormat>
  <Paragraphs>48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10" baseType="lpstr">
      <vt:lpstr>Arial</vt:lpstr>
      <vt:lpstr>Arial Black</vt:lpstr>
      <vt:lpstr>Calibri</vt:lpstr>
      <vt:lpstr>Cambria</vt:lpstr>
      <vt:lpstr>Comic Sans MS</vt:lpstr>
      <vt:lpstr>Times New Roman</vt:lpstr>
      <vt:lpstr>Wingdings</vt:lpstr>
      <vt:lpstr>Главная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Светочка</dc:creator>
  <cp:lastModifiedBy>Пользователь</cp:lastModifiedBy>
  <cp:revision>25</cp:revision>
  <cp:lastPrinted>2025-10-22T11:41:32Z</cp:lastPrinted>
  <dcterms:created xsi:type="dcterms:W3CDTF">2017-09-19T05:38:53Z</dcterms:created>
  <dcterms:modified xsi:type="dcterms:W3CDTF">2026-04-17T08:46:50Z</dcterms:modified>
</cp:coreProperties>
</file>